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Economica" panose="02000506040000020004" pitchFamily="2" charset="77"/>
      <p:regular r:id="rId13"/>
      <p:bold r:id="rId14"/>
      <p:italic r:id="rId15"/>
      <p:boldItalic r:id="rId16"/>
    </p:embeddedFont>
    <p:embeddedFont>
      <p:font typeface="Open Sans" panose="020B0606030504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9396"/>
  </p:normalViewPr>
  <p:slideViewPr>
    <p:cSldViewPr snapToGrid="0">
      <p:cViewPr varScale="1">
        <p:scale>
          <a:sx n="97" d="100"/>
          <a:sy n="97" d="100"/>
        </p:scale>
        <p:origin x="20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Hello, I am Anderson and I was working on a small piece of technology consulting project for EY.</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e331537c8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e331537c8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7fe581b6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7fe581b6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Recently, my company had been fined by the violation of Regulation 1215, which highlights that the number of people in their office wearing a face mask, and the number of people in their office at any point in time. I was told to find some solutions by achieving four objectives, which are desk bookings and allocations’ prediction, secure storage of personal data, using visualization tools for vendor comparison and monitor social distancing.</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b7fe581b62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b7fe581b62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The first technology I am going to talk about refers to Machine Learning, and precisely Supervised Learning, which can be used to effectively forecast desk bookings and allocations.</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So what is Supervised Learning? Well if you have a look at the diagram on the top right, let’s assume that the Model is a Mathematical function say y = 3x, and assign the training input data to be 2, 3 and 4, then every time we feed those inputs into the model, it will get updated and output 6, 9 and 12 respectively.</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Now this model has got trained and that means if we give it a brand-new piece of data, we can check whether the system works as intended. So 5 outputs 15, 6 outputs 18, and so on.</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In this example, we can use one of the Supervised Learning technique called Regression, which consists of the horizontal axis representing the distance to café/canteen in meters, and the vertical axis representing the length since they first joined EY.</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As we assume that more senior people tend to book more interior places so much less noise and distraction, and for those who newly joined will choose more public working spaces in order to network with more people and get familiarized within the company. We can collect some data by randomly picking 10 people, plot the data point, and draw a line of best fit. The predictions can then be shown by further extrapolating the line.</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The line of best fit can also be obtained by calculation, but I won’t go through them in detail, just for the sake of interest.</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7fe581b62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7fe581b62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The second technology is more like a combination of Cyber Security and Cloud Computing in order to securely store personal data relating to desk bookings.</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For Cryptography, it’s one of the specific part of Cyber Security, which manipulates data for the purpose of hiding and authenticating information.</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For Cloud Computing, it’s an on-demand access, via the internet, to computing resources (applications, servers, development tools etc). This is hosted at a remote data center managed by a cloud services provider (or CSP in short).</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In this case, all personal data can be encrypted into a cloud using Symmetric Cryptographic Algorithm.</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The image at the bottom left is a simple example showing how the plaintext is converted into ciphertext using some encryption function. And the one on the right-hand side gives more intuition. Basically the key here means that the encryption algorithm can be derived from the decryption algorithm and vice versa. The plaintext and the ciphertext both having the same size. And for ciphertext, it’s converted specifically via a Block Cipher, which takes one block of data at a time for each conversion.</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When using these kind of technology, there are four things which get enforced for storing data. The first one is Confidentiality, which ensures that others without the key cannot read the content of the data. The second one is Integrity, which verifies that the data has not been modified. Then for Authentication, it determines where this data has come from, and finally Nonrepudiation ensures that the sender (in this case people who put all the information into the cloud) should not be able to falsely deny that the data was sent.</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7fe581b6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7fe581b6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Font typeface="Arial"/>
              <a:buNone/>
            </a:pPr>
            <a:r>
              <a:rPr lang="en-GB" sz="1200" dirty="0">
                <a:solidFill>
                  <a:schemeClr val="dk1"/>
                </a:solidFill>
              </a:rPr>
              <a:t>-</a:t>
            </a:r>
            <a:r>
              <a:rPr lang="en-GB" sz="700" dirty="0">
                <a:solidFill>
                  <a:schemeClr val="dk1"/>
                </a:solidFill>
                <a:latin typeface="Times New Roman"/>
                <a:ea typeface="Times New Roman"/>
                <a:cs typeface="Times New Roman"/>
                <a:sym typeface="Times New Roman"/>
              </a:rPr>
              <a:t>   	</a:t>
            </a:r>
            <a:r>
              <a:rPr lang="en-GB" sz="1200" dirty="0">
                <a:solidFill>
                  <a:schemeClr val="dk1"/>
                </a:solidFill>
              </a:rPr>
              <a:t>The third technology refers to Artificial Intelligence, what I mean in this specific example is the symbolic/classical AI approach, which is a methodology or process derived from a human’s written code, and from that the system can search for good strategies to solve problems within the solutions’ domain.</a:t>
            </a:r>
            <a:endParaRPr sz="1200" dirty="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dirty="0">
                <a:solidFill>
                  <a:schemeClr val="dk1"/>
                </a:solidFill>
              </a:rPr>
              <a:t>-</a:t>
            </a:r>
            <a:r>
              <a:rPr lang="en-GB" sz="700" dirty="0">
                <a:solidFill>
                  <a:schemeClr val="dk1"/>
                </a:solidFill>
                <a:latin typeface="Times New Roman"/>
                <a:ea typeface="Times New Roman"/>
                <a:cs typeface="Times New Roman"/>
                <a:sym typeface="Times New Roman"/>
              </a:rPr>
              <a:t>   	</a:t>
            </a:r>
            <a:r>
              <a:rPr lang="en-GB" sz="1200" dirty="0">
                <a:solidFill>
                  <a:schemeClr val="dk1"/>
                </a:solidFill>
              </a:rPr>
              <a:t>Here, I am using a video-based people-tracking software deployed in Miami airport, which I think is also suitable for EY.</a:t>
            </a:r>
            <a:endParaRPr sz="1200" dirty="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dirty="0">
                <a:solidFill>
                  <a:schemeClr val="dk1"/>
                </a:solidFill>
              </a:rPr>
              <a:t>-</a:t>
            </a:r>
            <a:r>
              <a:rPr lang="en-GB" sz="700" dirty="0">
                <a:solidFill>
                  <a:schemeClr val="dk1"/>
                </a:solidFill>
                <a:latin typeface="Times New Roman"/>
                <a:ea typeface="Times New Roman"/>
                <a:cs typeface="Times New Roman"/>
                <a:sym typeface="Times New Roman"/>
              </a:rPr>
              <a:t>   	</a:t>
            </a:r>
            <a:r>
              <a:rPr lang="en-GB" sz="1200" dirty="0">
                <a:solidFill>
                  <a:schemeClr val="dk1"/>
                </a:solidFill>
              </a:rPr>
              <a:t>Let’s imagine every person in there is a moving dot. You can get a really good kind of image from above of where everyone is, how they cluster, how they’re moving, how far apart they are from each other, and so on.</a:t>
            </a:r>
            <a:endParaRPr sz="1200" dirty="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dirty="0">
                <a:solidFill>
                  <a:schemeClr val="dk1"/>
                </a:solidFill>
              </a:rPr>
              <a:t>-</a:t>
            </a:r>
            <a:r>
              <a:rPr lang="en-GB" sz="700" dirty="0">
                <a:solidFill>
                  <a:schemeClr val="dk1"/>
                </a:solidFill>
                <a:latin typeface="Times New Roman"/>
                <a:ea typeface="Times New Roman"/>
                <a:cs typeface="Times New Roman"/>
                <a:sym typeface="Times New Roman"/>
              </a:rPr>
              <a:t>   	</a:t>
            </a:r>
            <a:r>
              <a:rPr lang="en-GB" sz="1200" dirty="0">
                <a:solidFill>
                  <a:schemeClr val="dk1"/>
                </a:solidFill>
              </a:rPr>
              <a:t>The camera on the ceiling then use the data to generate a “score”. You can see green, red and yellow here, pretty much like a traffic light on the road, and green are the people that were maintaining a social distance of six feet or more. Audio announcements will be generated if too many people are not obeying the social-distancing rules.</a:t>
            </a:r>
            <a:endParaRPr sz="12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7fe581b62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7fe581b6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Now moving onto the Visualization Tool comparison for vendor, there are around 20 data visualization tools by quick Googling, and I will pick three of them, which is Microsoft Power BI, Tableau and Google Charts for the sake of this short presentation.</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So let’s compare them by walking through each of their characteristic:</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Firstly, almost all tools are premise/cloud based except for Google Charts.</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Tableau and Google Charts don’t really have limits for direct data upload while there’s 1GB limit per dataset for Microsoft Power BI.</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For data cleansing tools, neither Microsoft Power BI nor Google Charts have one whereas Tableau has a Tableau Prep Software which contains data cleaning functionality.</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And all three tools are capable of drilling down data as well as exporting them to Excel and PowerPoint.</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Regarding mobile compatibility, Microsoft Power BI and Google Charts are both compatible with Android and iOS, while for Tableau is still under deployment.</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They can all be integrated with Information systems, specifically for Microsoft Power BI with OutSystems, Tableau with Tealium and Google Charts with ASP.NET Webform.</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And finally, for integration with programming software, Microsoft Power BI with Tidal Software, Tableau with TabPy for Python Integration, whereas Google Chart doesn’t integrate with any of the programming software.</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b7fe581b6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b7fe581b6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Font typeface="Arial"/>
              <a:buNone/>
            </a:pPr>
            <a:r>
              <a:rPr lang="en-GB" sz="1200" dirty="0">
                <a:solidFill>
                  <a:schemeClr val="dk1"/>
                </a:solidFill>
              </a:rPr>
              <a:t>-</a:t>
            </a:r>
            <a:r>
              <a:rPr lang="en-GB" sz="700" dirty="0">
                <a:solidFill>
                  <a:schemeClr val="dk1"/>
                </a:solidFill>
                <a:latin typeface="Times New Roman"/>
                <a:ea typeface="Times New Roman"/>
                <a:cs typeface="Times New Roman"/>
                <a:sym typeface="Times New Roman"/>
              </a:rPr>
              <a:t>   	</a:t>
            </a:r>
            <a:r>
              <a:rPr lang="en-GB" sz="1200" dirty="0">
                <a:solidFill>
                  <a:schemeClr val="dk1"/>
                </a:solidFill>
              </a:rPr>
              <a:t>Putting them all together, the solutions of those four objectives mentioned on the second slide has all got clarified.</a:t>
            </a:r>
            <a:endParaRPr sz="1200" dirty="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dirty="0">
                <a:solidFill>
                  <a:schemeClr val="dk1"/>
                </a:solidFill>
              </a:rPr>
              <a:t>-</a:t>
            </a:r>
            <a:r>
              <a:rPr lang="en-GB" sz="700" dirty="0">
                <a:solidFill>
                  <a:schemeClr val="dk1"/>
                </a:solidFill>
                <a:latin typeface="Times New Roman"/>
                <a:ea typeface="Times New Roman"/>
                <a:cs typeface="Times New Roman"/>
                <a:sym typeface="Times New Roman"/>
              </a:rPr>
              <a:t>   	</a:t>
            </a:r>
            <a:r>
              <a:rPr lang="en-GB" sz="1200" dirty="0">
                <a:solidFill>
                  <a:schemeClr val="dk1"/>
                </a:solidFill>
              </a:rPr>
              <a:t>So use linear regression to predict desk bookings and allocation, use Symmetric Cryptographic Algorithm in conjunction with Cloud Computing to securely store personal data, use Microsoft Power BI, Tableau and Google Charts as three visualization tools for vendor comparison, and finally use video-based smart camera to monitor social distancing.</a:t>
            </a:r>
            <a:endParaRPr sz="1200" dirty="0">
              <a:solidFill>
                <a:schemeClr val="dk1"/>
              </a:solidFill>
            </a:endParaRPr>
          </a:p>
          <a:p>
            <a:pPr marL="457200" lvl="0" indent="-228600" algn="l" rtl="0">
              <a:lnSpc>
                <a:spcPct val="115000"/>
              </a:lnSpc>
              <a:spcBef>
                <a:spcPts val="0"/>
              </a:spcBef>
              <a:spcAft>
                <a:spcPts val="0"/>
              </a:spcAft>
              <a:buClr>
                <a:schemeClr val="dk1"/>
              </a:buClr>
              <a:buSzPts val="1100"/>
              <a:buFontTx/>
              <a:buChar char="-"/>
            </a:pPr>
            <a:r>
              <a:rPr lang="en-GB" sz="1200" dirty="0">
                <a:solidFill>
                  <a:schemeClr val="dk1"/>
                </a:solidFill>
              </a:rPr>
              <a:t>In addition to the advantage of three technologies I mentioned earlier on the slides, using visualization tools allows businesses to improve their ability to extract relevant insights from within large datasets, as well as quickly helping them identify relevant patterns and trends hidden in the data.</a:t>
            </a:r>
          </a:p>
          <a:p>
            <a:pPr marL="457200" lvl="0" indent="-228600" algn="l" rtl="0">
              <a:lnSpc>
                <a:spcPct val="115000"/>
              </a:lnSpc>
              <a:spcBef>
                <a:spcPts val="0"/>
              </a:spcBef>
              <a:spcAft>
                <a:spcPts val="0"/>
              </a:spcAft>
              <a:buClr>
                <a:schemeClr val="dk1"/>
              </a:buClr>
              <a:buSzPts val="1100"/>
              <a:buFontTx/>
              <a:buChar char="-"/>
            </a:pPr>
            <a:r>
              <a:rPr lang="en-GB" sz="1100" b="0" i="0" u="none" strike="noStrike" cap="none" dirty="0">
                <a:solidFill>
                  <a:srgbClr val="000000"/>
                </a:solidFill>
                <a:effectLst/>
                <a:latin typeface="Arial"/>
                <a:ea typeface="Arial"/>
                <a:cs typeface="Arial"/>
                <a:sym typeface="Arial"/>
              </a:rPr>
              <a:t>So are there any risks/costs exist? Yes and that’s what the next slide is going to be.</a:t>
            </a:r>
            <a:endParaRPr sz="12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b7fe581b62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b7fe581b62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For the first technology, what if there’s some data point lies too far away from the line of best fit? This introduces what we called bias, and the way to fix this, is to try and draw a curve instead of a straight line in order to bring the points closer to the line of best fit, which is called Curvilinear Regression.</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For the second technology, let’s consider a scenario that the managers and every employee have access to the cloud and are able to know where everyone sits within the office. The problem is that some people may not want others to know where he/she exactly is during working hours for the sake of less distraction. That’s when Asymmetric Cryptographic Algorithm comes into place (the diagram pretty much shows how it works), which ensures that everyone can get a distinct private key so that when they log into the cloud, they can only see his/her booking, and the public key can then be handed into more senior team (say the people who monitors the entire reservation process).</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And for the third one, the camera in some cases may misinterpret the social-distancing rules, for instance when a group of people walking close to each other but they’re actually a group of family or friend. This is the problem that the company itself should try to figure it out and do some optimization.</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And the last thing, for using visualization tools, the people using it may not have enough knowledge beforehand regarding business organization, data and their corresponding definition. It generally takes a long time for people who get trained by developing all these skills.</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b7fe581b6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b7fe581b6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Font typeface="Arial"/>
              <a:buNone/>
            </a:pPr>
            <a:r>
              <a:rPr lang="en-GB" sz="1200">
                <a:solidFill>
                  <a:schemeClr val="dk1"/>
                </a:solidFill>
              </a:rPr>
              <a:t>-</a:t>
            </a:r>
            <a:r>
              <a:rPr lang="en-GB" sz="700">
                <a:solidFill>
                  <a:schemeClr val="dk1"/>
                </a:solidFill>
                <a:latin typeface="Times New Roman"/>
                <a:ea typeface="Times New Roman"/>
                <a:cs typeface="Times New Roman"/>
                <a:sym typeface="Times New Roman"/>
              </a:rPr>
              <a:t>   	</a:t>
            </a:r>
            <a:r>
              <a:rPr lang="en-GB" sz="1200">
                <a:solidFill>
                  <a:schemeClr val="dk1"/>
                </a:solidFill>
              </a:rPr>
              <a:t>That’s the end of the video, thanks for watching!</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help.tableau.com/current/mobile/mobile-admin/en-us/admin_mobile_intro.htm" TargetMode="External"/><Relationship Id="rId13" Type="http://schemas.openxmlformats.org/officeDocument/2006/relationships/hyperlink" Target="https://www.upgrad.com/blog/benefits-of-data-visualization/" TargetMode="External"/><Relationship Id="rId3" Type="http://schemas.openxmlformats.org/officeDocument/2006/relationships/slideLayout" Target="../slideLayouts/slideLayout3.xml"/><Relationship Id="rId7" Type="http://schemas.openxmlformats.org/officeDocument/2006/relationships/hyperlink" Target="https://www.tableau.com/learn/articles/what-is-data-cleaning" TargetMode="External"/><Relationship Id="rId12" Type="http://schemas.openxmlformats.org/officeDocument/2006/relationships/hyperlink" Target="https://www.c-sharpcorner.com/article/asp-net-webform-google-charts-api-integration/"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kb.tableau.com/articles/howto/maximum-limit-for-rows-or-columns-of-data" TargetMode="External"/><Relationship Id="rId11" Type="http://schemas.openxmlformats.org/officeDocument/2006/relationships/hyperlink" Target="https://groups.google.com/g/google-visualization-api/c/5bnCXUms7jo/m/x-6VJ_7VVC4J?pli=1" TargetMode="External"/><Relationship Id="rId5" Type="http://schemas.openxmlformats.org/officeDocument/2006/relationships/hyperlink" Target="https://community.powerbi.com/t5/Report-Server/Integrating-Tidal-Software-with-Power-BI/m-p/1868018" TargetMode="External"/><Relationship Id="rId10" Type="http://schemas.openxmlformats.org/officeDocument/2006/relationships/hyperlink" Target="https://stackoverflow.com/questions/29960524/google-charts-input-data-size-limit" TargetMode="External"/><Relationship Id="rId4" Type="http://schemas.openxmlformats.org/officeDocument/2006/relationships/notesSlide" Target="../notesSlides/notesSlide10.xml"/><Relationship Id="rId9" Type="http://schemas.openxmlformats.org/officeDocument/2006/relationships/hyperlink" Target="https://tealium.com/integrations/tableau_tableau.php" TargetMode="External"/><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www.ibm.com/docs/en/i/7.4?topic=cryptography-concepts" TargetMode="External"/><Relationship Id="rId13" Type="http://schemas.openxmlformats.org/officeDocument/2006/relationships/hyperlink" Target="https://docs.microsoft.com/en-us/power-bi/consumer/mobile/mobile-apps-for-mobile-devices" TargetMode="External"/><Relationship Id="rId3" Type="http://schemas.openxmlformats.org/officeDocument/2006/relationships/slideLayout" Target="../slideLayouts/slideLayout3.xml"/><Relationship Id="rId7" Type="http://schemas.openxmlformats.org/officeDocument/2006/relationships/hyperlink" Target="https://www.ibm.com/cloud/learn/cloud-computing" TargetMode="External"/><Relationship Id="rId12" Type="http://schemas.openxmlformats.org/officeDocument/2006/relationships/hyperlink" Target="https://powerusers.microsoft.com/t5/Building-Flows/Export-PowerBI-Data-To-Excel-Via-Power-Automate/td-p/750606"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en.wikipedia.org/wiki/Cloud_computing" TargetMode="External"/><Relationship Id="rId11" Type="http://schemas.openxmlformats.org/officeDocument/2006/relationships/hyperlink" Target="https://powerbi.microsoft.com/en-us/blog/tag/drill-down/" TargetMode="External"/><Relationship Id="rId5" Type="http://schemas.openxmlformats.org/officeDocument/2006/relationships/hyperlink" Target="https://www.foxnews.com/travel/exclusive-look-airports-embracing-an-influx-of-passengers-with-new-social-distancing-technology" TargetMode="External"/><Relationship Id="rId15" Type="http://schemas.openxmlformats.org/officeDocument/2006/relationships/image" Target="../media/image1.png"/><Relationship Id="rId10" Type="http://schemas.openxmlformats.org/officeDocument/2006/relationships/hyperlink" Target="https://community.powerbi.com/t5/Desktop/Power-BI-as-a-data-cleaning-tool/m-p/682927" TargetMode="External"/><Relationship Id="rId4" Type="http://schemas.openxmlformats.org/officeDocument/2006/relationships/notesSlide" Target="../notesSlides/notesSlide9.xml"/><Relationship Id="rId9" Type="http://schemas.openxmlformats.org/officeDocument/2006/relationships/hyperlink" Target="https://www.guru99.com/best-data-visualization-tools.html" TargetMode="External"/><Relationship Id="rId14" Type="http://schemas.openxmlformats.org/officeDocument/2006/relationships/hyperlink" Target="https://www.workato.com/integrations/out_systems+microsoft-power-b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740500" y="759150"/>
            <a:ext cx="3663000" cy="1948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3000" b="1">
                <a:latin typeface="Open Sans"/>
                <a:ea typeface="Open Sans"/>
                <a:cs typeface="Open Sans"/>
                <a:sym typeface="Open Sans"/>
              </a:rPr>
              <a:t>EY TECHNOLOGY PROPOSAL</a:t>
            </a:r>
            <a:endParaRPr sz="3000" b="1">
              <a:latin typeface="Open Sans"/>
              <a:ea typeface="Open Sans"/>
              <a:cs typeface="Open Sans"/>
              <a:sym typeface="Open Sans"/>
            </a:endParaRPr>
          </a:p>
        </p:txBody>
      </p:sp>
      <p:sp>
        <p:nvSpPr>
          <p:cNvPr id="63" name="Google Shape;63;p13"/>
          <p:cNvSpPr txBox="1">
            <a:spLocks noGrp="1"/>
          </p:cNvSpPr>
          <p:nvPr>
            <p:ph type="subTitle" idx="1"/>
          </p:nvPr>
        </p:nvSpPr>
        <p:spPr>
          <a:xfrm>
            <a:off x="2850000" y="3467775"/>
            <a:ext cx="3444000" cy="3504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None/>
            </a:pPr>
            <a:r>
              <a:rPr lang="en-GB" sz="1200" b="1">
                <a:latin typeface="Open Sans"/>
                <a:ea typeface="Open Sans"/>
                <a:cs typeface="Open Sans"/>
                <a:sym typeface="Open Sans"/>
              </a:rPr>
              <a:t>Presenter: Zihao(Anderson) You</a:t>
            </a:r>
            <a:endParaRPr sz="1200" b="1">
              <a:latin typeface="Open Sans"/>
              <a:ea typeface="Open Sans"/>
              <a:cs typeface="Open Sans"/>
              <a:sym typeface="Open Sans"/>
            </a:endParaRPr>
          </a:p>
        </p:txBody>
      </p:sp>
      <p:pic>
        <p:nvPicPr>
          <p:cNvPr id="2" name="Audio 1">
            <a:hlinkClick r:id="" action="ppaction://media"/>
            <a:extLst>
              <a:ext uri="{FF2B5EF4-FFF2-40B4-BE49-F238E27FC236}">
                <a16:creationId xmlns:a16="http://schemas.microsoft.com/office/drawing/2014/main" id="{4AB02CB4-5C3D-E245-86D4-CC5B184587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6037">
        <p14:gallery dir="l"/>
      </p:transition>
    </mc:Choice>
    <mc:Fallback xmlns="">
      <p:transition spd="slow" advTm="60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body" idx="1"/>
          </p:nvPr>
        </p:nvSpPr>
        <p:spPr>
          <a:xfrm>
            <a:off x="311700" y="108900"/>
            <a:ext cx="8520600" cy="49257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GB" sz="1200"/>
              <a:t>Community.powerbi. 2021. Integrating Tidal Software with Power BI. [online] Available at: &lt;</a:t>
            </a:r>
            <a:r>
              <a:rPr lang="en-GB" sz="1200" u="sng">
                <a:solidFill>
                  <a:schemeClr val="accent5"/>
                </a:solidFill>
                <a:hlinkClick r:id="rId5">
                  <a:extLst>
                    <a:ext uri="{A12FA001-AC4F-418D-AE19-62706E023703}">
                      <ahyp:hlinkClr xmlns:ahyp="http://schemas.microsoft.com/office/drawing/2018/hyperlinkcolor" val="tx"/>
                    </a:ext>
                  </a:extLst>
                </a:hlinkClick>
              </a:rPr>
              <a:t>https://community.powerbi.com/t5/Report-Server/Integrating-Tidal-Software-with-Power-BI/m-p/1868018</a:t>
            </a:r>
            <a:r>
              <a:rPr lang="en-GB" sz="1200"/>
              <a:t>&gt;</a:t>
            </a:r>
            <a:endParaRPr sz="1200"/>
          </a:p>
          <a:p>
            <a:pPr marL="457200" lvl="0" indent="-304800" algn="l" rtl="0">
              <a:spcBef>
                <a:spcPts val="0"/>
              </a:spcBef>
              <a:spcAft>
                <a:spcPts val="0"/>
              </a:spcAft>
              <a:buSzPts val="1200"/>
              <a:buChar char="-"/>
            </a:pPr>
            <a:r>
              <a:rPr lang="en-GB" sz="1200"/>
              <a:t>Kb.tableau. 2021. Maximum limit for rows or columns of data. [online] Available at: &lt;</a:t>
            </a:r>
            <a:r>
              <a:rPr lang="en-GB" sz="1200" u="sng">
                <a:solidFill>
                  <a:schemeClr val="accent5"/>
                </a:solidFill>
                <a:hlinkClick r:id="rId6">
                  <a:extLst>
                    <a:ext uri="{A12FA001-AC4F-418D-AE19-62706E023703}">
                      <ahyp:hlinkClr xmlns:ahyp="http://schemas.microsoft.com/office/drawing/2018/hyperlinkcolor" val="tx"/>
                    </a:ext>
                  </a:extLst>
                </a:hlinkClick>
              </a:rPr>
              <a:t>https://kb.tableau.com/articles/howto/maximum-limit-for-rows-or-columns-of-data</a:t>
            </a:r>
            <a:r>
              <a:rPr lang="en-GB" sz="1200"/>
              <a:t>&gt;</a:t>
            </a:r>
            <a:endParaRPr sz="1200"/>
          </a:p>
          <a:p>
            <a:pPr marL="457200" lvl="0" indent="-304800" algn="l" rtl="0">
              <a:spcBef>
                <a:spcPts val="0"/>
              </a:spcBef>
              <a:spcAft>
                <a:spcPts val="0"/>
              </a:spcAft>
              <a:buSzPts val="1200"/>
              <a:buChar char="-"/>
            </a:pPr>
            <a:r>
              <a:rPr lang="en-GB" sz="1200"/>
              <a:t>Tableau. 2021. What is data cleaning. [online] Available at: &lt;</a:t>
            </a:r>
            <a:r>
              <a:rPr lang="en-GB" sz="1200" u="sng">
                <a:solidFill>
                  <a:schemeClr val="accent5"/>
                </a:solidFill>
                <a:hlinkClick r:id="rId7">
                  <a:extLst>
                    <a:ext uri="{A12FA001-AC4F-418D-AE19-62706E023703}">
                      <ahyp:hlinkClr xmlns:ahyp="http://schemas.microsoft.com/office/drawing/2018/hyperlinkcolor" val="tx"/>
                    </a:ext>
                  </a:extLst>
                </a:hlinkClick>
              </a:rPr>
              <a:t>https://www.tableau.com/learn/articles/what-is-data-cleaning</a:t>
            </a:r>
            <a:r>
              <a:rPr lang="en-GB" sz="1200"/>
              <a:t>&gt;</a:t>
            </a:r>
            <a:endParaRPr sz="1200"/>
          </a:p>
          <a:p>
            <a:pPr marL="457200" lvl="0" indent="-304800" algn="l" rtl="0">
              <a:spcBef>
                <a:spcPts val="0"/>
              </a:spcBef>
              <a:spcAft>
                <a:spcPts val="0"/>
              </a:spcAft>
              <a:buSzPts val="1200"/>
              <a:buChar char="-"/>
            </a:pPr>
            <a:r>
              <a:rPr lang="en-GB" sz="1200"/>
              <a:t>Help.tableau. 2021. Admin mobile intro. [online] Available at: &lt;</a:t>
            </a:r>
            <a:r>
              <a:rPr lang="en-GB" sz="1200" u="sng">
                <a:solidFill>
                  <a:schemeClr val="accent5"/>
                </a:solidFill>
                <a:hlinkClick r:id="rId8">
                  <a:extLst>
                    <a:ext uri="{A12FA001-AC4F-418D-AE19-62706E023703}">
                      <ahyp:hlinkClr xmlns:ahyp="http://schemas.microsoft.com/office/drawing/2018/hyperlinkcolor" val="tx"/>
                    </a:ext>
                  </a:extLst>
                </a:hlinkClick>
              </a:rPr>
              <a:t>https://help.tableau.com/current/mobile/mobile-admin/en-us/admin_mobile_intro.htm</a:t>
            </a:r>
            <a:r>
              <a:rPr lang="en-GB" sz="1200"/>
              <a:t>&gt;</a:t>
            </a:r>
            <a:endParaRPr sz="1200"/>
          </a:p>
          <a:p>
            <a:pPr marL="457200" lvl="0" indent="-304800" algn="l" rtl="0">
              <a:spcBef>
                <a:spcPts val="0"/>
              </a:spcBef>
              <a:spcAft>
                <a:spcPts val="0"/>
              </a:spcAft>
              <a:buSzPts val="1200"/>
              <a:buChar char="-"/>
            </a:pPr>
            <a:r>
              <a:rPr lang="en-GB" sz="1200"/>
              <a:t>Tealium. 2021. Tableau. [online] Available at: &lt;</a:t>
            </a:r>
            <a:r>
              <a:rPr lang="en-GB" sz="1200" u="sng">
                <a:solidFill>
                  <a:schemeClr val="accent5"/>
                </a:solidFill>
                <a:hlinkClick r:id="rId9">
                  <a:extLst>
                    <a:ext uri="{A12FA001-AC4F-418D-AE19-62706E023703}">
                      <ahyp:hlinkClr xmlns:ahyp="http://schemas.microsoft.com/office/drawing/2018/hyperlinkcolor" val="tx"/>
                    </a:ext>
                  </a:extLst>
                </a:hlinkClick>
              </a:rPr>
              <a:t>https://tealium.com/integrations/tableau_tableau.php</a:t>
            </a:r>
            <a:r>
              <a:rPr lang="en-GB" sz="1200"/>
              <a:t>&gt;</a:t>
            </a:r>
            <a:endParaRPr sz="1200"/>
          </a:p>
          <a:p>
            <a:pPr marL="457200" lvl="0" indent="-304800" algn="l" rtl="0">
              <a:spcBef>
                <a:spcPts val="0"/>
              </a:spcBef>
              <a:spcAft>
                <a:spcPts val="0"/>
              </a:spcAft>
              <a:buSzPts val="1200"/>
              <a:buChar char="-"/>
            </a:pPr>
            <a:r>
              <a:rPr lang="en-GB" sz="1200"/>
              <a:t>Tableau. 2021. Data science integration. [online] Available at:  &lt;https://www.tableau.com/developer/data-science-integration&gt;</a:t>
            </a:r>
            <a:endParaRPr sz="1200"/>
          </a:p>
          <a:p>
            <a:pPr marL="457200" lvl="0" indent="-304800" algn="l" rtl="0">
              <a:spcBef>
                <a:spcPts val="0"/>
              </a:spcBef>
              <a:spcAft>
                <a:spcPts val="0"/>
              </a:spcAft>
              <a:buSzPts val="1200"/>
              <a:buChar char="-"/>
            </a:pPr>
            <a:r>
              <a:rPr lang="en-GB" sz="1200"/>
              <a:t>Stackoverflow. 2021. Google Charts input data size limit. [online] Available at: &lt;</a:t>
            </a:r>
            <a:r>
              <a:rPr lang="en-GB" sz="1200" u="sng">
                <a:solidFill>
                  <a:schemeClr val="hlink"/>
                </a:solidFill>
                <a:hlinkClick r:id="rId10"/>
              </a:rPr>
              <a:t>https://stackoverflow.com/questions/29960524/google-charts-input-data-size-limit</a:t>
            </a:r>
            <a:r>
              <a:rPr lang="en-GB" sz="1200"/>
              <a:t>&gt;</a:t>
            </a:r>
            <a:endParaRPr sz="1200"/>
          </a:p>
          <a:p>
            <a:pPr marL="457200" lvl="0" indent="-304800" algn="l" rtl="0">
              <a:spcBef>
                <a:spcPts val="0"/>
              </a:spcBef>
              <a:spcAft>
                <a:spcPts val="0"/>
              </a:spcAft>
              <a:buSzPts val="1200"/>
              <a:buChar char="-"/>
            </a:pPr>
            <a:r>
              <a:rPr lang="en-GB" sz="1200"/>
              <a:t>Groups.google. 2021. Google Visualisation API. [online] Available at: &lt;</a:t>
            </a:r>
            <a:r>
              <a:rPr lang="en-GB" sz="1200" u="sng">
                <a:solidFill>
                  <a:schemeClr val="hlink"/>
                </a:solidFill>
                <a:hlinkClick r:id="rId11"/>
              </a:rPr>
              <a:t>https://groups.google.com/g/google-visualization-api/c/5bnCXUms7jo/m/x-6VJ_7VVC4J?pli=1</a:t>
            </a:r>
            <a:r>
              <a:rPr lang="en-GB" sz="1200"/>
              <a:t>&gt;</a:t>
            </a:r>
            <a:endParaRPr sz="1200"/>
          </a:p>
          <a:p>
            <a:pPr marL="457200" lvl="0" indent="-304800" algn="l" rtl="0">
              <a:spcBef>
                <a:spcPts val="0"/>
              </a:spcBef>
              <a:spcAft>
                <a:spcPts val="0"/>
              </a:spcAft>
              <a:buSzPts val="1200"/>
              <a:buChar char="-"/>
            </a:pPr>
            <a:r>
              <a:rPr lang="en-GB" sz="1200"/>
              <a:t>C-Sharpcorner. 2021. ASP.NET Webform Google Charts API integration. [online] Available at: &lt;</a:t>
            </a:r>
            <a:r>
              <a:rPr lang="en-GB" sz="1200" u="sng">
                <a:solidFill>
                  <a:schemeClr val="hlink"/>
                </a:solidFill>
                <a:hlinkClick r:id="rId12"/>
              </a:rPr>
              <a:t>https://www.c-sharpcorner.com/article/asp-net-webform-google-charts-api-integration/</a:t>
            </a:r>
            <a:r>
              <a:rPr lang="en-GB" sz="1200"/>
              <a:t>&gt;</a:t>
            </a:r>
            <a:endParaRPr sz="1200"/>
          </a:p>
          <a:p>
            <a:pPr marL="457200" lvl="0" indent="-304800" algn="l" rtl="0">
              <a:spcBef>
                <a:spcPts val="0"/>
              </a:spcBef>
              <a:spcAft>
                <a:spcPts val="0"/>
              </a:spcAft>
              <a:buSzPts val="1200"/>
              <a:buChar char="-"/>
            </a:pPr>
            <a:r>
              <a:rPr lang="en-GB" sz="1200"/>
              <a:t>Upgrad. 2021. Benefits of data visualisation. [online] Available at: &lt;</a:t>
            </a:r>
            <a:r>
              <a:rPr lang="en-GB" sz="1200" u="sng">
                <a:solidFill>
                  <a:schemeClr val="hlink"/>
                </a:solidFill>
                <a:hlinkClick r:id="rId13"/>
              </a:rPr>
              <a:t>https://www.upgrad.com/blog/benefits-of-data-visualization/</a:t>
            </a:r>
            <a:r>
              <a:rPr lang="en-GB" sz="1200"/>
              <a:t>&gt;</a:t>
            </a:r>
            <a:endParaRPr sz="1200"/>
          </a:p>
          <a:p>
            <a:pPr marL="457200" lvl="0" indent="-304800" algn="l" rtl="0">
              <a:spcBef>
                <a:spcPts val="0"/>
              </a:spcBef>
              <a:spcAft>
                <a:spcPts val="0"/>
              </a:spcAft>
              <a:buSzPts val="1200"/>
              <a:buChar char="-"/>
            </a:pPr>
            <a:r>
              <a:rPr lang="en-GB" sz="1200"/>
              <a:t>Jisc. 2021. Potential risks related to data visualisation. [online] Available at: &lt;https://www.jisc.ac.uk/guides/data-visualisation/potential-risks-related-to-data-visualisation&gt;</a:t>
            </a:r>
            <a:endParaRPr sz="1200"/>
          </a:p>
        </p:txBody>
      </p:sp>
      <p:pic>
        <p:nvPicPr>
          <p:cNvPr id="2" name="Audio 1">
            <a:hlinkClick r:id="" action="ppaction://media"/>
            <a:extLst>
              <a:ext uri="{FF2B5EF4-FFF2-40B4-BE49-F238E27FC236}">
                <a16:creationId xmlns:a16="http://schemas.microsoft.com/office/drawing/2014/main" id="{17FEE314-09CC-DB4D-B63A-76F64F809B0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767">
        <p14:gallery dir="l"/>
      </p:transition>
    </mc:Choice>
    <mc:Fallback xmlns="">
      <p:transition spd="slow" advTm="17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0"/>
            <a:ext cx="8520600" cy="663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a:latin typeface="Open Sans"/>
                <a:ea typeface="Open Sans"/>
                <a:cs typeface="Open Sans"/>
                <a:sym typeface="Open Sans"/>
              </a:rPr>
              <a:t>Objectives</a:t>
            </a:r>
            <a:endParaRPr sz="2800" b="1">
              <a:latin typeface="Open Sans"/>
              <a:ea typeface="Open Sans"/>
              <a:cs typeface="Open Sans"/>
              <a:sym typeface="Open Sans"/>
            </a:endParaRPr>
          </a:p>
        </p:txBody>
      </p:sp>
      <p:sp>
        <p:nvSpPr>
          <p:cNvPr id="69" name="Google Shape;69;p14"/>
          <p:cNvSpPr txBox="1">
            <a:spLocks noGrp="1"/>
          </p:cNvSpPr>
          <p:nvPr>
            <p:ph type="body" idx="1"/>
          </p:nvPr>
        </p:nvSpPr>
        <p:spPr>
          <a:xfrm>
            <a:off x="311700" y="1776575"/>
            <a:ext cx="8520600" cy="1973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Desk bookings and allocations’ prediction.</a:t>
            </a:r>
            <a:endParaRPr/>
          </a:p>
          <a:p>
            <a:pPr marL="457200" lvl="0" indent="-342900" algn="l" rtl="0">
              <a:spcBef>
                <a:spcPts val="0"/>
              </a:spcBef>
              <a:spcAft>
                <a:spcPts val="0"/>
              </a:spcAft>
              <a:buSzPts val="1800"/>
              <a:buChar char="-"/>
            </a:pPr>
            <a:r>
              <a:rPr lang="en-GB"/>
              <a:t>Secure storage of personal data.</a:t>
            </a:r>
            <a:endParaRPr/>
          </a:p>
          <a:p>
            <a:pPr marL="457200" lvl="0" indent="-342900" algn="l" rtl="0">
              <a:spcBef>
                <a:spcPts val="0"/>
              </a:spcBef>
              <a:spcAft>
                <a:spcPts val="0"/>
              </a:spcAft>
              <a:buSzPts val="1800"/>
              <a:buChar char="-"/>
            </a:pPr>
            <a:r>
              <a:rPr lang="en-GB"/>
              <a:t>Using visualisation tools for vendor comparison.</a:t>
            </a:r>
            <a:endParaRPr/>
          </a:p>
          <a:p>
            <a:pPr marL="457200" lvl="0" indent="-342900" algn="l" rtl="0">
              <a:spcBef>
                <a:spcPts val="0"/>
              </a:spcBef>
              <a:spcAft>
                <a:spcPts val="0"/>
              </a:spcAft>
              <a:buSzPts val="1800"/>
              <a:buChar char="-"/>
            </a:pPr>
            <a:r>
              <a:rPr lang="en-GB"/>
              <a:t>Monitor social distancing.</a:t>
            </a:r>
            <a:endParaRPr/>
          </a:p>
        </p:txBody>
      </p:sp>
      <p:pic>
        <p:nvPicPr>
          <p:cNvPr id="2" name="Audio 1">
            <a:hlinkClick r:id="" action="ppaction://media"/>
            <a:extLst>
              <a:ext uri="{FF2B5EF4-FFF2-40B4-BE49-F238E27FC236}">
                <a16:creationId xmlns:a16="http://schemas.microsoft.com/office/drawing/2014/main" id="{8C21A905-4291-6D43-9AC4-16AF94C124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29774">
        <p14:gallery dir="l"/>
      </p:transition>
    </mc:Choice>
    <mc:Fallback xmlns="">
      <p:transition spd="slow" advTm="297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0"/>
            <a:ext cx="8520600" cy="624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a:latin typeface="Open Sans"/>
                <a:ea typeface="Open Sans"/>
                <a:cs typeface="Open Sans"/>
                <a:sym typeface="Open Sans"/>
              </a:rPr>
              <a:t>Technologies used</a:t>
            </a:r>
            <a:endParaRPr sz="2800" b="1">
              <a:latin typeface="Open Sans"/>
              <a:ea typeface="Open Sans"/>
              <a:cs typeface="Open Sans"/>
              <a:sym typeface="Open Sans"/>
            </a:endParaRPr>
          </a:p>
        </p:txBody>
      </p:sp>
      <p:sp>
        <p:nvSpPr>
          <p:cNvPr id="75" name="Google Shape;75;p15"/>
          <p:cNvSpPr txBox="1">
            <a:spLocks noGrp="1"/>
          </p:cNvSpPr>
          <p:nvPr>
            <p:ph type="body" idx="1"/>
          </p:nvPr>
        </p:nvSpPr>
        <p:spPr>
          <a:xfrm>
            <a:off x="311713" y="542150"/>
            <a:ext cx="6123900" cy="307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b="1" i="1" u="sng" dirty="0"/>
              <a:t>Machine Learning (Supervised Learning) - Forecast desk bookings &amp; allocations.</a:t>
            </a:r>
            <a:endParaRPr b="1" i="1" u="sng" dirty="0"/>
          </a:p>
          <a:p>
            <a:pPr marL="457200" lvl="0" indent="0" algn="l" rtl="0">
              <a:spcBef>
                <a:spcPts val="1200"/>
              </a:spcBef>
              <a:spcAft>
                <a:spcPts val="0"/>
              </a:spcAft>
              <a:buNone/>
            </a:pPr>
            <a:endParaRPr sz="100" dirty="0"/>
          </a:p>
          <a:p>
            <a:pPr marL="457200" lvl="0" indent="-304800" algn="l" rtl="0">
              <a:spcBef>
                <a:spcPts val="1200"/>
              </a:spcBef>
              <a:spcAft>
                <a:spcPts val="0"/>
              </a:spcAft>
              <a:buSzPts val="1200"/>
              <a:buChar char="-"/>
            </a:pPr>
            <a:r>
              <a:rPr lang="en-GB" sz="1200" dirty="0"/>
              <a:t>Supervised Learning: Trained a system to understand a particular problem using subset of existing data, then it can be used to predict new upcoming data. </a:t>
            </a:r>
            <a:endParaRPr sz="1200" dirty="0"/>
          </a:p>
          <a:p>
            <a:pPr marL="457200" lvl="0" indent="-304800" algn="l" rtl="0">
              <a:spcBef>
                <a:spcPts val="0"/>
              </a:spcBef>
              <a:spcAft>
                <a:spcPts val="0"/>
              </a:spcAft>
              <a:buSzPts val="1200"/>
              <a:buChar char="-"/>
            </a:pPr>
            <a:r>
              <a:rPr lang="en-GB" sz="1200" dirty="0"/>
              <a:t>Application: Regression.</a:t>
            </a:r>
            <a:endParaRPr sz="1200" dirty="0"/>
          </a:p>
          <a:p>
            <a:pPr marL="457200" lvl="0" indent="-304800" algn="l" rtl="0">
              <a:spcBef>
                <a:spcPts val="0"/>
              </a:spcBef>
              <a:spcAft>
                <a:spcPts val="0"/>
              </a:spcAft>
              <a:buSzPts val="1200"/>
              <a:buChar char="-"/>
            </a:pPr>
            <a:r>
              <a:rPr lang="en-GB" sz="1200" dirty="0"/>
              <a:t>Horizontal-Axis: The distance to cafe/canteen in metres.</a:t>
            </a:r>
            <a:endParaRPr sz="1200" dirty="0"/>
          </a:p>
          <a:p>
            <a:pPr marL="457200" lvl="0" indent="-304800" algn="l" rtl="0">
              <a:spcBef>
                <a:spcPts val="0"/>
              </a:spcBef>
              <a:spcAft>
                <a:spcPts val="0"/>
              </a:spcAft>
              <a:buSzPts val="1200"/>
              <a:buChar char="-"/>
            </a:pPr>
            <a:r>
              <a:rPr lang="en-GB" sz="1200" dirty="0"/>
              <a:t>Vertical-Axis: The length of joining EY.</a:t>
            </a:r>
            <a:endParaRPr sz="1200" dirty="0"/>
          </a:p>
          <a:p>
            <a:pPr marL="457200" lvl="0" indent="-304800" algn="l" rtl="0">
              <a:spcBef>
                <a:spcPts val="0"/>
              </a:spcBef>
              <a:spcAft>
                <a:spcPts val="0"/>
              </a:spcAft>
              <a:buSzPts val="1200"/>
              <a:buChar char="-"/>
            </a:pPr>
            <a:r>
              <a:rPr lang="en-GB" sz="1200" dirty="0"/>
              <a:t>Advantage: The prediction can be shown via a “best-fit” regression line.</a:t>
            </a:r>
            <a:endParaRPr sz="1200"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pic>
        <p:nvPicPr>
          <p:cNvPr id="76" name="Google Shape;76;p15"/>
          <p:cNvPicPr preferRelativeResize="0"/>
          <p:nvPr/>
        </p:nvPicPr>
        <p:blipFill>
          <a:blip r:embed="rId5">
            <a:alphaModFix/>
          </a:blip>
          <a:stretch>
            <a:fillRect/>
          </a:stretch>
        </p:blipFill>
        <p:spPr>
          <a:xfrm>
            <a:off x="6651000" y="3437625"/>
            <a:ext cx="2303375" cy="1503325"/>
          </a:xfrm>
          <a:prstGeom prst="rect">
            <a:avLst/>
          </a:prstGeom>
          <a:noFill/>
          <a:ln>
            <a:noFill/>
          </a:ln>
        </p:spPr>
      </p:pic>
      <p:pic>
        <p:nvPicPr>
          <p:cNvPr id="77" name="Google Shape;77;p15"/>
          <p:cNvPicPr preferRelativeResize="0"/>
          <p:nvPr/>
        </p:nvPicPr>
        <p:blipFill>
          <a:blip r:embed="rId6">
            <a:alphaModFix/>
          </a:blip>
          <a:stretch>
            <a:fillRect/>
          </a:stretch>
        </p:blipFill>
        <p:spPr>
          <a:xfrm>
            <a:off x="6678150" y="388975"/>
            <a:ext cx="2249076" cy="2821350"/>
          </a:xfrm>
          <a:prstGeom prst="rect">
            <a:avLst/>
          </a:prstGeom>
          <a:noFill/>
          <a:ln>
            <a:noFill/>
          </a:ln>
        </p:spPr>
      </p:pic>
      <p:pic>
        <p:nvPicPr>
          <p:cNvPr id="78" name="Google Shape;78;p15"/>
          <p:cNvPicPr preferRelativeResize="0"/>
          <p:nvPr/>
        </p:nvPicPr>
        <p:blipFill>
          <a:blip r:embed="rId7">
            <a:alphaModFix/>
          </a:blip>
          <a:stretch>
            <a:fillRect/>
          </a:stretch>
        </p:blipFill>
        <p:spPr>
          <a:xfrm>
            <a:off x="1561695" y="3210325"/>
            <a:ext cx="3010305" cy="1730625"/>
          </a:xfrm>
          <a:prstGeom prst="rect">
            <a:avLst/>
          </a:prstGeom>
          <a:noFill/>
          <a:ln>
            <a:noFill/>
          </a:ln>
        </p:spPr>
      </p:pic>
      <p:pic>
        <p:nvPicPr>
          <p:cNvPr id="2" name="Audio 1">
            <a:hlinkClick r:id="" action="ppaction://media"/>
            <a:extLst>
              <a:ext uri="{FF2B5EF4-FFF2-40B4-BE49-F238E27FC236}">
                <a16:creationId xmlns:a16="http://schemas.microsoft.com/office/drawing/2014/main" id="{BEA9EA28-F1BB-7F48-AFCF-99A56FCB7F4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08091">
        <p14:gallery dir="l"/>
      </p:transition>
    </mc:Choice>
    <mc:Fallback xmlns="">
      <p:transition spd="slow" advTm="1080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body" idx="1"/>
          </p:nvPr>
        </p:nvSpPr>
        <p:spPr>
          <a:xfrm>
            <a:off x="311700" y="142700"/>
            <a:ext cx="8520600" cy="3027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startAt="2"/>
            </a:pPr>
            <a:r>
              <a:rPr lang="en-GB" b="1" i="1" u="sng"/>
              <a:t>Cyber Security (Cryptography) + Cloud Computing - Securely store personal data.</a:t>
            </a:r>
            <a:endParaRPr b="1" i="1" u="sng" dirty="0"/>
          </a:p>
          <a:p>
            <a:pPr marL="457200" lvl="0" indent="0" algn="l" rtl="0">
              <a:spcBef>
                <a:spcPts val="1200"/>
              </a:spcBef>
              <a:spcAft>
                <a:spcPts val="0"/>
              </a:spcAft>
              <a:buClr>
                <a:schemeClr val="dk1"/>
              </a:buClr>
              <a:buSzPts val="1100"/>
              <a:buFont typeface="Arial"/>
              <a:buNone/>
            </a:pPr>
            <a:endParaRPr sz="100" dirty="0"/>
          </a:p>
          <a:p>
            <a:pPr marL="457200" lvl="0" indent="-304800" algn="l" rtl="0">
              <a:spcBef>
                <a:spcPts val="1200"/>
              </a:spcBef>
              <a:spcAft>
                <a:spcPts val="0"/>
              </a:spcAft>
              <a:buSzPts val="1200"/>
              <a:buChar char="-"/>
            </a:pPr>
            <a:r>
              <a:rPr lang="en-GB" sz="1200" dirty="0"/>
              <a:t>Cryptography: The enabling technology to ensure that security properties are guaranteed.</a:t>
            </a:r>
            <a:endParaRPr sz="1200" dirty="0"/>
          </a:p>
          <a:p>
            <a:pPr marL="457200" lvl="0" indent="-304800" algn="l" rtl="0">
              <a:spcBef>
                <a:spcPts val="0"/>
              </a:spcBef>
              <a:spcAft>
                <a:spcPts val="0"/>
              </a:spcAft>
              <a:buSzPts val="1200"/>
              <a:buChar char="-"/>
            </a:pPr>
            <a:r>
              <a:rPr lang="en-GB" sz="1200" dirty="0"/>
              <a:t>Cloud Computing: On-demand availability of computer system resources, especially data storage and computing power, without direct active management by the user.</a:t>
            </a:r>
            <a:endParaRPr sz="1200" dirty="0"/>
          </a:p>
          <a:p>
            <a:pPr marL="457200" lvl="0" indent="-304800" algn="l" rtl="0">
              <a:spcBef>
                <a:spcPts val="0"/>
              </a:spcBef>
              <a:spcAft>
                <a:spcPts val="0"/>
              </a:spcAft>
              <a:buSzPts val="1200"/>
              <a:buChar char="-"/>
            </a:pPr>
            <a:r>
              <a:rPr lang="en-GB" sz="1200" dirty="0"/>
              <a:t>Application: Encrypt all personal data into a cloud via Symmetric Cryptographic Algorithm.</a:t>
            </a:r>
            <a:endParaRPr sz="1200" dirty="0"/>
          </a:p>
          <a:p>
            <a:pPr marL="457200" lvl="0" indent="-304800" algn="l" rtl="0">
              <a:spcBef>
                <a:spcPts val="0"/>
              </a:spcBef>
              <a:spcAft>
                <a:spcPts val="0"/>
              </a:spcAft>
              <a:buSzPts val="1200"/>
              <a:buChar char="-"/>
            </a:pPr>
            <a:r>
              <a:rPr lang="en-GB" sz="1200" dirty="0"/>
              <a:t>Using a single key for encryption/decryption.</a:t>
            </a:r>
            <a:endParaRPr sz="1200" dirty="0"/>
          </a:p>
          <a:p>
            <a:pPr marL="457200" lvl="0" indent="-304800" algn="l" rtl="0">
              <a:spcBef>
                <a:spcPts val="0"/>
              </a:spcBef>
              <a:spcAft>
                <a:spcPts val="0"/>
              </a:spcAft>
              <a:buSzPts val="1200"/>
              <a:buChar char="-"/>
            </a:pPr>
            <a:r>
              <a:rPr lang="en-GB" sz="1200" dirty="0"/>
              <a:t>Ciphertext in the cloud, with the same size as plaintext.</a:t>
            </a:r>
            <a:endParaRPr sz="1200" dirty="0"/>
          </a:p>
          <a:p>
            <a:pPr marL="457200" lvl="0" indent="-304800" algn="l" rtl="0">
              <a:spcBef>
                <a:spcPts val="0"/>
              </a:spcBef>
              <a:spcAft>
                <a:spcPts val="0"/>
              </a:spcAft>
              <a:buSzPts val="1200"/>
              <a:buChar char="-"/>
            </a:pPr>
            <a:r>
              <a:rPr lang="en-GB" sz="1200" dirty="0"/>
              <a:t>Block Cipher for conversion specifically.</a:t>
            </a:r>
            <a:endParaRPr sz="1200" dirty="0"/>
          </a:p>
          <a:p>
            <a:pPr marL="457200" lvl="0" indent="-304800" algn="l" rtl="0">
              <a:spcBef>
                <a:spcPts val="0"/>
              </a:spcBef>
              <a:spcAft>
                <a:spcPts val="0"/>
              </a:spcAft>
              <a:buSzPts val="1200"/>
              <a:buChar char="-"/>
            </a:pPr>
            <a:r>
              <a:rPr lang="en-GB" sz="1200" dirty="0"/>
              <a:t>Advantage: Confidentiality, Integrity, Authentication, Nonrepudiation.</a:t>
            </a:r>
            <a:endParaRPr dirty="0"/>
          </a:p>
        </p:txBody>
      </p:sp>
      <p:pic>
        <p:nvPicPr>
          <p:cNvPr id="84" name="Google Shape;84;p16"/>
          <p:cNvPicPr preferRelativeResize="0"/>
          <p:nvPr/>
        </p:nvPicPr>
        <p:blipFill>
          <a:blip r:embed="rId5">
            <a:alphaModFix/>
          </a:blip>
          <a:stretch>
            <a:fillRect/>
          </a:stretch>
        </p:blipFill>
        <p:spPr>
          <a:xfrm>
            <a:off x="610700" y="3134175"/>
            <a:ext cx="3874827" cy="1844001"/>
          </a:xfrm>
          <a:prstGeom prst="rect">
            <a:avLst/>
          </a:prstGeom>
          <a:noFill/>
          <a:ln>
            <a:noFill/>
          </a:ln>
        </p:spPr>
      </p:pic>
      <p:pic>
        <p:nvPicPr>
          <p:cNvPr id="85" name="Google Shape;85;p16"/>
          <p:cNvPicPr preferRelativeResize="0"/>
          <p:nvPr/>
        </p:nvPicPr>
        <p:blipFill rotWithShape="1">
          <a:blip r:embed="rId6">
            <a:alphaModFix/>
          </a:blip>
          <a:srcRect r="2837"/>
          <a:stretch/>
        </p:blipFill>
        <p:spPr>
          <a:xfrm>
            <a:off x="4572000" y="3134175"/>
            <a:ext cx="3987052" cy="1844000"/>
          </a:xfrm>
          <a:prstGeom prst="rect">
            <a:avLst/>
          </a:prstGeom>
          <a:noFill/>
          <a:ln>
            <a:noFill/>
          </a:ln>
        </p:spPr>
      </p:pic>
      <p:pic>
        <p:nvPicPr>
          <p:cNvPr id="2" name="Audio 1">
            <a:hlinkClick r:id="" action="ppaction://media"/>
            <a:extLst>
              <a:ext uri="{FF2B5EF4-FFF2-40B4-BE49-F238E27FC236}">
                <a16:creationId xmlns:a16="http://schemas.microsoft.com/office/drawing/2014/main" id="{951D3F8A-9D84-9844-B4A9-DD01E9C214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14286">
        <p14:gallery dir="l"/>
      </p:transition>
    </mc:Choice>
    <mc:Fallback xmlns="">
      <p:transition spd="slow" advTm="1142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body" idx="1"/>
          </p:nvPr>
        </p:nvSpPr>
        <p:spPr>
          <a:xfrm>
            <a:off x="311700" y="334075"/>
            <a:ext cx="8520600" cy="2619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startAt="3"/>
            </a:pPr>
            <a:r>
              <a:rPr lang="en-GB" b="1" i="1" u="sng"/>
              <a:t>Artificial Intelligence (Model-based) - Monitor Social Distancing.</a:t>
            </a:r>
            <a:endParaRPr b="1" i="1" u="sng"/>
          </a:p>
          <a:p>
            <a:pPr marL="457200" lvl="0" indent="0" algn="l" rtl="0">
              <a:spcBef>
                <a:spcPts val="1200"/>
              </a:spcBef>
              <a:spcAft>
                <a:spcPts val="0"/>
              </a:spcAft>
              <a:buClr>
                <a:schemeClr val="dk1"/>
              </a:buClr>
              <a:buSzPts val="1100"/>
              <a:buFont typeface="Arial"/>
              <a:buNone/>
            </a:pPr>
            <a:endParaRPr sz="100"/>
          </a:p>
          <a:p>
            <a:pPr marL="457200" lvl="0" indent="-304800" algn="l" rtl="0">
              <a:spcBef>
                <a:spcPts val="1200"/>
              </a:spcBef>
              <a:spcAft>
                <a:spcPts val="0"/>
              </a:spcAft>
              <a:buSzPts val="1200"/>
              <a:buChar char="-"/>
            </a:pPr>
            <a:r>
              <a:rPr lang="en-GB" sz="1200"/>
              <a:t>Model-based AI: Define an encoding of what the world looks like, how we can change that world, and search for good strategies on how to change the world the way we want to.</a:t>
            </a:r>
            <a:endParaRPr sz="1200"/>
          </a:p>
          <a:p>
            <a:pPr marL="457200" lvl="0" indent="-304800" algn="l" rtl="0">
              <a:spcBef>
                <a:spcPts val="0"/>
              </a:spcBef>
              <a:spcAft>
                <a:spcPts val="0"/>
              </a:spcAft>
              <a:buSzPts val="1200"/>
              <a:buChar char="-"/>
            </a:pPr>
            <a:r>
              <a:rPr lang="en-GB" sz="1200"/>
              <a:t>Application: Video-Based people-tracking software =&gt; smart camera.</a:t>
            </a:r>
            <a:endParaRPr sz="1200"/>
          </a:p>
          <a:p>
            <a:pPr marL="457200" lvl="0" indent="-304800" algn="l" rtl="0">
              <a:spcBef>
                <a:spcPts val="0"/>
              </a:spcBef>
              <a:spcAft>
                <a:spcPts val="0"/>
              </a:spcAft>
              <a:buSzPts val="1200"/>
              <a:buChar char="-"/>
            </a:pPr>
            <a:r>
              <a:rPr lang="en-GB" sz="1200"/>
              <a:t>Treat every single person as a dot and localise them.</a:t>
            </a:r>
            <a:endParaRPr sz="1200"/>
          </a:p>
          <a:p>
            <a:pPr marL="457200" lvl="0" indent="-304800" algn="l" rtl="0">
              <a:spcBef>
                <a:spcPts val="0"/>
              </a:spcBef>
              <a:spcAft>
                <a:spcPts val="0"/>
              </a:spcAft>
              <a:buSzPts val="1200"/>
              <a:buChar char="-"/>
            </a:pPr>
            <a:r>
              <a:rPr lang="en-GB" sz="1200"/>
              <a:t>Advantage: The social distance measurement can be modelled based on how traffic lights work on the road.</a:t>
            </a:r>
            <a:endParaRPr sz="1200"/>
          </a:p>
          <a:p>
            <a:pPr marL="457200" lvl="0" indent="-304800" algn="l" rtl="0">
              <a:spcBef>
                <a:spcPts val="0"/>
              </a:spcBef>
              <a:spcAft>
                <a:spcPts val="0"/>
              </a:spcAft>
              <a:buSzPts val="1200"/>
              <a:buChar char="-"/>
            </a:pPr>
            <a:r>
              <a:rPr lang="en-GB" sz="1200"/>
              <a:t>Alarm will get triggered if the “red portion” is above a threshold, can be announcement-based.</a:t>
            </a:r>
            <a:endParaRPr sz="1200"/>
          </a:p>
          <a:p>
            <a:pPr marL="0" lvl="0" indent="0" algn="l" rtl="0">
              <a:spcBef>
                <a:spcPts val="1200"/>
              </a:spcBef>
              <a:spcAft>
                <a:spcPts val="1200"/>
              </a:spcAft>
              <a:buNone/>
            </a:pPr>
            <a:r>
              <a:rPr lang="en-GB"/>
              <a:t> </a:t>
            </a:r>
            <a:endParaRPr/>
          </a:p>
        </p:txBody>
      </p:sp>
      <p:pic>
        <p:nvPicPr>
          <p:cNvPr id="91" name="Google Shape;91;p17"/>
          <p:cNvPicPr preferRelativeResize="0"/>
          <p:nvPr/>
        </p:nvPicPr>
        <p:blipFill>
          <a:blip r:embed="rId5">
            <a:alphaModFix/>
          </a:blip>
          <a:stretch>
            <a:fillRect/>
          </a:stretch>
        </p:blipFill>
        <p:spPr>
          <a:xfrm>
            <a:off x="1051550" y="2864350"/>
            <a:ext cx="3349156" cy="1885025"/>
          </a:xfrm>
          <a:prstGeom prst="rect">
            <a:avLst/>
          </a:prstGeom>
          <a:noFill/>
          <a:ln>
            <a:noFill/>
          </a:ln>
        </p:spPr>
      </p:pic>
      <p:pic>
        <p:nvPicPr>
          <p:cNvPr id="92" name="Google Shape;92;p17"/>
          <p:cNvPicPr preferRelativeResize="0"/>
          <p:nvPr/>
        </p:nvPicPr>
        <p:blipFill>
          <a:blip r:embed="rId6">
            <a:alphaModFix/>
          </a:blip>
          <a:stretch>
            <a:fillRect/>
          </a:stretch>
        </p:blipFill>
        <p:spPr>
          <a:xfrm>
            <a:off x="4475306" y="2864350"/>
            <a:ext cx="3349156" cy="1885025"/>
          </a:xfrm>
          <a:prstGeom prst="rect">
            <a:avLst/>
          </a:prstGeom>
          <a:noFill/>
          <a:ln>
            <a:noFill/>
          </a:ln>
        </p:spPr>
      </p:pic>
      <p:pic>
        <p:nvPicPr>
          <p:cNvPr id="2" name="Audio 1">
            <a:hlinkClick r:id="" action="ppaction://media"/>
            <a:extLst>
              <a:ext uri="{FF2B5EF4-FFF2-40B4-BE49-F238E27FC236}">
                <a16:creationId xmlns:a16="http://schemas.microsoft.com/office/drawing/2014/main" id="{860A4080-7538-DE44-A380-1B2EC8B84A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68604">
        <p14:gallery dir="l"/>
      </p:transition>
    </mc:Choice>
    <mc:Fallback xmlns="">
      <p:transition spd="slow" advTm="686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0"/>
            <a:ext cx="8520600" cy="683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a:latin typeface="Open Sans"/>
                <a:ea typeface="Open Sans"/>
                <a:cs typeface="Open Sans"/>
                <a:sym typeface="Open Sans"/>
              </a:rPr>
              <a:t>Vendor Comparison</a:t>
            </a:r>
            <a:endParaRPr sz="2800" b="1">
              <a:latin typeface="Open Sans"/>
              <a:ea typeface="Open Sans"/>
              <a:cs typeface="Open Sans"/>
              <a:sym typeface="Open Sans"/>
            </a:endParaRPr>
          </a:p>
        </p:txBody>
      </p:sp>
      <p:pic>
        <p:nvPicPr>
          <p:cNvPr id="98" name="Google Shape;98;p18"/>
          <p:cNvPicPr preferRelativeResize="0"/>
          <p:nvPr/>
        </p:nvPicPr>
        <p:blipFill>
          <a:blip r:embed="rId5">
            <a:alphaModFix/>
          </a:blip>
          <a:stretch>
            <a:fillRect/>
          </a:stretch>
        </p:blipFill>
        <p:spPr>
          <a:xfrm>
            <a:off x="311700" y="637375"/>
            <a:ext cx="8520602" cy="4374251"/>
          </a:xfrm>
          <a:prstGeom prst="rect">
            <a:avLst/>
          </a:prstGeom>
          <a:noFill/>
          <a:ln>
            <a:noFill/>
          </a:ln>
        </p:spPr>
      </p:pic>
      <p:pic>
        <p:nvPicPr>
          <p:cNvPr id="2" name="Audio 1">
            <a:hlinkClick r:id="" action="ppaction://media"/>
            <a:extLst>
              <a:ext uri="{FF2B5EF4-FFF2-40B4-BE49-F238E27FC236}">
                <a16:creationId xmlns:a16="http://schemas.microsoft.com/office/drawing/2014/main" id="{0AB7A851-83F4-3C42-9889-642B9D7E07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96894">
        <p14:gallery dir="l"/>
      </p:transition>
    </mc:Choice>
    <mc:Fallback xmlns="">
      <p:transition spd="slow" advTm="968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7700"/>
            <a:ext cx="85206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GB" sz="2800" b="1" dirty="0">
                <a:latin typeface="Open Sans"/>
                <a:ea typeface="Open Sans"/>
                <a:cs typeface="Open Sans"/>
                <a:sym typeface="Open Sans"/>
              </a:rPr>
              <a:t>Summary</a:t>
            </a:r>
            <a:endParaRPr sz="2800" b="1" dirty="0">
              <a:latin typeface="Open Sans"/>
              <a:ea typeface="Open Sans"/>
              <a:cs typeface="Open Sans"/>
              <a:sym typeface="Open Sans"/>
            </a:endParaRPr>
          </a:p>
        </p:txBody>
      </p:sp>
      <p:sp>
        <p:nvSpPr>
          <p:cNvPr id="104" name="Google Shape;104;p19"/>
          <p:cNvSpPr txBox="1">
            <a:spLocks noGrp="1"/>
          </p:cNvSpPr>
          <p:nvPr>
            <p:ph type="body" idx="1"/>
          </p:nvPr>
        </p:nvSpPr>
        <p:spPr>
          <a:xfrm>
            <a:off x="311700" y="599700"/>
            <a:ext cx="8520600" cy="44961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GB" sz="1200"/>
              <a:t>Desk bookings and allocations’ prediction. </a:t>
            </a:r>
            <a:endParaRPr sz="1200"/>
          </a:p>
          <a:p>
            <a:pPr marL="457200" lvl="0" indent="0" algn="l" rtl="0">
              <a:spcBef>
                <a:spcPts val="1200"/>
              </a:spcBef>
              <a:spcAft>
                <a:spcPts val="0"/>
              </a:spcAft>
              <a:buNone/>
            </a:pPr>
            <a:r>
              <a:rPr lang="en-GB" sz="1200" b="1" i="1" u="sng"/>
              <a:t>=&gt; solution: use linear regression: length of joining EY vs distance to cafe/canteen.</a:t>
            </a:r>
            <a:endParaRPr sz="1200" b="1" i="1" u="sng"/>
          </a:p>
          <a:p>
            <a:pPr marL="457200" lvl="0" indent="0" algn="l" rtl="0">
              <a:spcBef>
                <a:spcPts val="1200"/>
              </a:spcBef>
              <a:spcAft>
                <a:spcPts val="0"/>
              </a:spcAft>
              <a:buNone/>
            </a:pPr>
            <a:r>
              <a:rPr lang="en-GB" sz="1200" b="1" i="1" u="sng"/>
              <a:t>=&gt; pro: predict a piece of data via the line of best fit/mathematical calculation.</a:t>
            </a:r>
            <a:endParaRPr sz="1200" b="1" i="1" u="sng"/>
          </a:p>
          <a:p>
            <a:pPr marL="457200" lvl="0" indent="-304800" algn="l" rtl="0">
              <a:spcBef>
                <a:spcPts val="1200"/>
              </a:spcBef>
              <a:spcAft>
                <a:spcPts val="0"/>
              </a:spcAft>
              <a:buSzPts val="1200"/>
              <a:buChar char="-"/>
            </a:pPr>
            <a:r>
              <a:rPr lang="en-GB" sz="1200"/>
              <a:t>Secure storage of personal data. </a:t>
            </a:r>
            <a:endParaRPr sz="1200"/>
          </a:p>
          <a:p>
            <a:pPr marL="457200" lvl="0" indent="0" algn="l" rtl="0">
              <a:spcBef>
                <a:spcPts val="1200"/>
              </a:spcBef>
              <a:spcAft>
                <a:spcPts val="0"/>
              </a:spcAft>
              <a:buNone/>
            </a:pPr>
            <a:r>
              <a:rPr lang="en-GB" sz="1200" b="1" i="1" u="sng"/>
              <a:t>=&gt; solution: use Symmetric Cryptographic Algorithm to encrypt all personal data into a cloud.</a:t>
            </a:r>
            <a:endParaRPr sz="1200" b="1" i="1" u="sng"/>
          </a:p>
          <a:p>
            <a:pPr marL="457200" lvl="0" indent="0" algn="l" rtl="0">
              <a:spcBef>
                <a:spcPts val="1200"/>
              </a:spcBef>
              <a:spcAft>
                <a:spcPts val="0"/>
              </a:spcAft>
              <a:buNone/>
            </a:pPr>
            <a:r>
              <a:rPr lang="en-GB" sz="1200" b="1" i="1" u="sng"/>
              <a:t>=&gt; pro: Confidentiality, Integrity, Authentication, Nonrepudiation.</a:t>
            </a:r>
            <a:endParaRPr sz="1200" b="1" i="1" u="sng"/>
          </a:p>
          <a:p>
            <a:pPr marL="457200" lvl="0" indent="-304800" algn="l" rtl="0">
              <a:spcBef>
                <a:spcPts val="1200"/>
              </a:spcBef>
              <a:spcAft>
                <a:spcPts val="0"/>
              </a:spcAft>
              <a:buSzPts val="1200"/>
              <a:buChar char="-"/>
            </a:pPr>
            <a:r>
              <a:rPr lang="en-GB" sz="1200"/>
              <a:t>Using visualisation tools for vendor comparison.</a:t>
            </a:r>
            <a:endParaRPr sz="1200"/>
          </a:p>
          <a:p>
            <a:pPr marL="457200" lvl="0" indent="0" algn="l" rtl="0">
              <a:spcBef>
                <a:spcPts val="1200"/>
              </a:spcBef>
              <a:spcAft>
                <a:spcPts val="0"/>
              </a:spcAft>
              <a:buNone/>
            </a:pPr>
            <a:r>
              <a:rPr lang="en-GB" sz="1200" b="1" i="1" u="sng"/>
              <a:t>=&gt; solution: use Microsoft Power BI, Tableau and Google Charts.</a:t>
            </a:r>
            <a:endParaRPr sz="1200" b="1" i="1" u="sng"/>
          </a:p>
          <a:p>
            <a:pPr marL="457200" lvl="0" indent="0" algn="l" rtl="0">
              <a:spcBef>
                <a:spcPts val="1200"/>
              </a:spcBef>
              <a:spcAft>
                <a:spcPts val="0"/>
              </a:spcAft>
              <a:buNone/>
            </a:pPr>
            <a:r>
              <a:rPr lang="en-GB" sz="1200" b="1" i="1" u="sng"/>
              <a:t>=&gt; pro: provide quick access to meaningful business insights.</a:t>
            </a:r>
            <a:endParaRPr sz="1200" b="1" i="1" u="sng"/>
          </a:p>
          <a:p>
            <a:pPr marL="457200" lvl="0" indent="-304800" algn="l" rtl="0">
              <a:spcBef>
                <a:spcPts val="1200"/>
              </a:spcBef>
              <a:spcAft>
                <a:spcPts val="0"/>
              </a:spcAft>
              <a:buSzPts val="1200"/>
              <a:buChar char="-"/>
            </a:pPr>
            <a:r>
              <a:rPr lang="en-GB" sz="1200"/>
              <a:t>Monitor social distancing.</a:t>
            </a:r>
            <a:endParaRPr sz="1200"/>
          </a:p>
          <a:p>
            <a:pPr marL="457200" lvl="0" indent="0" algn="l" rtl="0">
              <a:spcBef>
                <a:spcPts val="1200"/>
              </a:spcBef>
              <a:spcAft>
                <a:spcPts val="0"/>
              </a:spcAft>
              <a:buNone/>
            </a:pPr>
            <a:r>
              <a:rPr lang="en-GB" sz="1200" b="1" i="1" u="sng"/>
              <a:t>=&gt; solution: use video-based smart camera to track people.</a:t>
            </a:r>
            <a:endParaRPr sz="1200" b="1" i="1" u="sng"/>
          </a:p>
          <a:p>
            <a:pPr marL="457200" lvl="0" indent="0" algn="l" rtl="0">
              <a:spcBef>
                <a:spcPts val="1200"/>
              </a:spcBef>
              <a:spcAft>
                <a:spcPts val="0"/>
              </a:spcAft>
              <a:buNone/>
            </a:pPr>
            <a:r>
              <a:rPr lang="en-GB" sz="1200" b="1" i="1" u="sng"/>
              <a:t>=&gt; pro: can be monitored using a road traffic light system.</a:t>
            </a:r>
            <a:endParaRPr sz="1200" b="1" i="1" u="sng"/>
          </a:p>
          <a:p>
            <a:pPr marL="0" lvl="0" indent="0" algn="l" rtl="0">
              <a:spcBef>
                <a:spcPts val="1200"/>
              </a:spcBef>
              <a:spcAft>
                <a:spcPts val="1200"/>
              </a:spcAft>
              <a:buNone/>
            </a:pPr>
            <a:endParaRPr/>
          </a:p>
        </p:txBody>
      </p:sp>
      <p:pic>
        <p:nvPicPr>
          <p:cNvPr id="2" name="Audio 1">
            <a:hlinkClick r:id="" action="ppaction://media"/>
            <a:extLst>
              <a:ext uri="{FF2B5EF4-FFF2-40B4-BE49-F238E27FC236}">
                <a16:creationId xmlns:a16="http://schemas.microsoft.com/office/drawing/2014/main" id="{47E3B39A-AC8F-0F41-8417-2462DDE53A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57833">
        <p14:gallery dir="l"/>
      </p:transition>
    </mc:Choice>
    <mc:Fallback xmlns="">
      <p:transition spd="slow" advTm="578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0"/>
            <a:ext cx="8520600" cy="667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a:latin typeface="Open Sans"/>
                <a:ea typeface="Open Sans"/>
                <a:cs typeface="Open Sans"/>
                <a:sym typeface="Open Sans"/>
              </a:rPr>
              <a:t>Risks &amp; Issues</a:t>
            </a:r>
            <a:endParaRPr sz="2800" b="1">
              <a:latin typeface="Open Sans"/>
              <a:ea typeface="Open Sans"/>
              <a:cs typeface="Open Sans"/>
              <a:sym typeface="Open Sans"/>
            </a:endParaRPr>
          </a:p>
        </p:txBody>
      </p:sp>
      <p:sp>
        <p:nvSpPr>
          <p:cNvPr id="110" name="Google Shape;110;p20"/>
          <p:cNvSpPr txBox="1">
            <a:spLocks noGrp="1"/>
          </p:cNvSpPr>
          <p:nvPr>
            <p:ph type="body" idx="1"/>
          </p:nvPr>
        </p:nvSpPr>
        <p:spPr>
          <a:xfrm>
            <a:off x="311700" y="517875"/>
            <a:ext cx="8520600" cy="449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b="1" i="1" u="sng"/>
              <a:t>Regression for Supervised Learning: </a:t>
            </a:r>
            <a:endParaRPr b="1" i="1" u="sng"/>
          </a:p>
          <a:p>
            <a:pPr marL="914400" lvl="0" indent="-304800" algn="l" rtl="0">
              <a:spcBef>
                <a:spcPts val="0"/>
              </a:spcBef>
              <a:spcAft>
                <a:spcPts val="0"/>
              </a:spcAft>
              <a:buSzPts val="1200"/>
              <a:buChar char="-"/>
            </a:pPr>
            <a:r>
              <a:rPr lang="en-GB" sz="1200"/>
              <a:t>Not very effective if outliers appear.  =&gt; Try Curvilinear Regression instead.</a:t>
            </a:r>
            <a:endParaRPr sz="1200"/>
          </a:p>
          <a:p>
            <a:pPr marL="457200" lvl="0" indent="-342900" algn="l" rtl="0">
              <a:spcBef>
                <a:spcPts val="0"/>
              </a:spcBef>
              <a:spcAft>
                <a:spcPts val="0"/>
              </a:spcAft>
              <a:buSzPts val="1800"/>
              <a:buChar char="-"/>
            </a:pPr>
            <a:r>
              <a:rPr lang="en-GB" b="1" i="1" u="sng"/>
              <a:t>Cyber Security + Cloud Computing: </a:t>
            </a:r>
            <a:endParaRPr b="1" i="1" u="sng"/>
          </a:p>
          <a:p>
            <a:pPr marL="914400" lvl="0" indent="-304800" algn="l" rtl="0">
              <a:spcBef>
                <a:spcPts val="0"/>
              </a:spcBef>
              <a:spcAft>
                <a:spcPts val="0"/>
              </a:spcAft>
              <a:buSzPts val="1200"/>
              <a:buChar char="-"/>
            </a:pPr>
            <a:r>
              <a:rPr lang="en-GB" sz="1200"/>
              <a:t>Only one key exists so employees can still view the personal information of each other once they access the cloud.  =&gt; Need a stronger and more secure encryption algorithm: Asymmetric Cryptographic Algorithm.</a:t>
            </a:r>
            <a:endParaRPr sz="1200"/>
          </a:p>
          <a:p>
            <a:pPr marL="0" lvl="0" indent="0" algn="l" rtl="0">
              <a:spcBef>
                <a:spcPts val="1200"/>
              </a:spcBef>
              <a:spcAft>
                <a:spcPts val="0"/>
              </a:spcAft>
              <a:buNone/>
            </a:pPr>
            <a:endParaRPr sz="1200"/>
          </a:p>
          <a:p>
            <a:pPr marL="0" lvl="0" indent="0" algn="l" rtl="0">
              <a:spcBef>
                <a:spcPts val="1200"/>
              </a:spcBef>
              <a:spcAft>
                <a:spcPts val="0"/>
              </a:spcAft>
              <a:buNone/>
            </a:pPr>
            <a:endParaRPr sz="1200"/>
          </a:p>
          <a:p>
            <a:pPr marL="0" lvl="0" indent="0" algn="l" rtl="0">
              <a:spcBef>
                <a:spcPts val="1200"/>
              </a:spcBef>
              <a:spcAft>
                <a:spcPts val="0"/>
              </a:spcAft>
              <a:buNone/>
            </a:pPr>
            <a:endParaRPr b="1" i="1" u="sng"/>
          </a:p>
          <a:p>
            <a:pPr marL="457200" lvl="0" indent="-342900" algn="l" rtl="0">
              <a:spcBef>
                <a:spcPts val="1200"/>
              </a:spcBef>
              <a:spcAft>
                <a:spcPts val="0"/>
              </a:spcAft>
              <a:buSzPts val="1800"/>
              <a:buChar char="-"/>
            </a:pPr>
            <a:r>
              <a:rPr lang="en-GB" b="1" i="1" u="sng"/>
              <a:t>Smart camera for Model-Based Artificial Intelligence: </a:t>
            </a:r>
            <a:endParaRPr b="1" i="1" u="sng"/>
          </a:p>
          <a:p>
            <a:pPr marL="914400" lvl="0" indent="-304800" algn="l" rtl="0">
              <a:spcBef>
                <a:spcPts val="0"/>
              </a:spcBef>
              <a:spcAft>
                <a:spcPts val="0"/>
              </a:spcAft>
              <a:buSzPts val="1200"/>
              <a:buChar char="-"/>
            </a:pPr>
            <a:r>
              <a:rPr lang="en-GB" sz="1200"/>
              <a:t>Only models individual, not very accurate for family/friend groups.</a:t>
            </a:r>
            <a:endParaRPr sz="1200"/>
          </a:p>
          <a:p>
            <a:pPr marL="457200" lvl="0" indent="-342900" algn="l" rtl="0">
              <a:spcBef>
                <a:spcPts val="0"/>
              </a:spcBef>
              <a:spcAft>
                <a:spcPts val="0"/>
              </a:spcAft>
              <a:buSzPts val="1800"/>
              <a:buChar char="-"/>
            </a:pPr>
            <a:r>
              <a:rPr lang="en-GB" b="1" i="1" u="sng"/>
              <a:t>Using Visualisation Tools: </a:t>
            </a:r>
            <a:endParaRPr b="1" i="1" u="sng"/>
          </a:p>
          <a:p>
            <a:pPr marL="914400" lvl="0" indent="-304800" algn="l" rtl="0">
              <a:spcBef>
                <a:spcPts val="0"/>
              </a:spcBef>
              <a:spcAft>
                <a:spcPts val="0"/>
              </a:spcAft>
              <a:buSzPts val="1200"/>
              <a:buChar char="-"/>
            </a:pPr>
            <a:r>
              <a:rPr lang="en-GB" sz="1200"/>
              <a:t>Lack of understanding of the tools/dataset before using it. </a:t>
            </a:r>
            <a:endParaRPr sz="1200"/>
          </a:p>
          <a:p>
            <a:pPr marL="0" lvl="0" indent="0" algn="l" rtl="0">
              <a:spcBef>
                <a:spcPts val="1200"/>
              </a:spcBef>
              <a:spcAft>
                <a:spcPts val="1200"/>
              </a:spcAft>
              <a:buNone/>
            </a:pPr>
            <a:endParaRPr sz="1200"/>
          </a:p>
        </p:txBody>
      </p:sp>
      <p:pic>
        <p:nvPicPr>
          <p:cNvPr id="111" name="Google Shape;111;p20"/>
          <p:cNvPicPr preferRelativeResize="0"/>
          <p:nvPr/>
        </p:nvPicPr>
        <p:blipFill>
          <a:blip r:embed="rId5">
            <a:alphaModFix/>
          </a:blip>
          <a:stretch>
            <a:fillRect/>
          </a:stretch>
        </p:blipFill>
        <p:spPr>
          <a:xfrm>
            <a:off x="3231675" y="2019150"/>
            <a:ext cx="2805975" cy="1315950"/>
          </a:xfrm>
          <a:prstGeom prst="rect">
            <a:avLst/>
          </a:prstGeom>
          <a:noFill/>
          <a:ln>
            <a:noFill/>
          </a:ln>
        </p:spPr>
      </p:pic>
      <p:pic>
        <p:nvPicPr>
          <p:cNvPr id="2" name="Audio 1">
            <a:hlinkClick r:id="" action="ppaction://media"/>
            <a:extLst>
              <a:ext uri="{FF2B5EF4-FFF2-40B4-BE49-F238E27FC236}">
                <a16:creationId xmlns:a16="http://schemas.microsoft.com/office/drawing/2014/main" id="{E34270BC-F0F8-9E47-8359-49D7929EF7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04800">
        <p14:gallery dir="l"/>
      </p:transition>
    </mc:Choice>
    <mc:Fallback xmlns="">
      <p:transition spd="slow" advTm="104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2300"/>
            <a:ext cx="8520600" cy="63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a:latin typeface="Open Sans"/>
                <a:ea typeface="Open Sans"/>
                <a:cs typeface="Open Sans"/>
                <a:sym typeface="Open Sans"/>
              </a:rPr>
              <a:t>References</a:t>
            </a:r>
            <a:endParaRPr sz="2800" b="1">
              <a:latin typeface="Open Sans"/>
              <a:ea typeface="Open Sans"/>
              <a:cs typeface="Open Sans"/>
              <a:sym typeface="Open Sans"/>
            </a:endParaRPr>
          </a:p>
        </p:txBody>
      </p:sp>
      <p:sp>
        <p:nvSpPr>
          <p:cNvPr id="117" name="Google Shape;117;p21"/>
          <p:cNvSpPr txBox="1">
            <a:spLocks noGrp="1"/>
          </p:cNvSpPr>
          <p:nvPr>
            <p:ph type="body" idx="1"/>
          </p:nvPr>
        </p:nvSpPr>
        <p:spPr>
          <a:xfrm>
            <a:off x="311700" y="585075"/>
            <a:ext cx="8520600" cy="4471800"/>
          </a:xfrm>
          <a:prstGeom prst="rect">
            <a:avLst/>
          </a:prstGeom>
        </p:spPr>
        <p:txBody>
          <a:bodyPr spcFirstLastPara="1" wrap="square" lIns="91425" tIns="91425" rIns="91425" bIns="91425" anchor="t" anchorCtr="0">
            <a:normAutofit lnSpcReduction="10000"/>
          </a:bodyPr>
          <a:lstStyle/>
          <a:p>
            <a:pPr marL="457200" lvl="0" indent="-299085" algn="l" rtl="0">
              <a:spcBef>
                <a:spcPts val="0"/>
              </a:spcBef>
              <a:spcAft>
                <a:spcPts val="0"/>
              </a:spcAft>
              <a:buSzPct val="100000"/>
              <a:buChar char="-"/>
            </a:pPr>
            <a:r>
              <a:rPr lang="en-GB" sz="1200"/>
              <a:t>Foxnews. 2021. Exclusive look airports embracing an influx of passengers with new social distancing technology. [online] Available at: &lt;</a:t>
            </a:r>
            <a:r>
              <a:rPr lang="en-GB" sz="1200" u="sng">
                <a:solidFill>
                  <a:schemeClr val="hlink"/>
                </a:solidFill>
                <a:hlinkClick r:id="rId5"/>
              </a:rPr>
              <a:t>https://www.foxnews.com/travel/exclusive-look-airports-embracing-an-influx-of-passengers-with-new-social-distancing-technology</a:t>
            </a:r>
            <a:r>
              <a:rPr lang="en-GB" sz="1200"/>
              <a:t>&gt;</a:t>
            </a:r>
            <a:endParaRPr sz="1200"/>
          </a:p>
          <a:p>
            <a:pPr marL="457200" lvl="0" indent="-299085" algn="l" rtl="0">
              <a:spcBef>
                <a:spcPts val="0"/>
              </a:spcBef>
              <a:spcAft>
                <a:spcPts val="0"/>
              </a:spcAft>
              <a:buSzPct val="100000"/>
              <a:buChar char="-"/>
            </a:pPr>
            <a:r>
              <a:rPr lang="en-GB" sz="1200"/>
              <a:t>En.wikipedia.org. 2021. Cloud computing. [online] Available at: &lt;</a:t>
            </a:r>
            <a:r>
              <a:rPr lang="en-GB" sz="1200" u="sng">
                <a:solidFill>
                  <a:schemeClr val="hlink"/>
                </a:solidFill>
                <a:hlinkClick r:id="rId6"/>
              </a:rPr>
              <a:t>https://en.wikipedia.org/wiki/Cloud_computing</a:t>
            </a:r>
            <a:r>
              <a:rPr lang="en-GB" sz="1200"/>
              <a:t>&gt;</a:t>
            </a:r>
            <a:endParaRPr sz="1200"/>
          </a:p>
          <a:p>
            <a:pPr marL="457200" lvl="0" indent="-299085" algn="l" rtl="0">
              <a:spcBef>
                <a:spcPts val="0"/>
              </a:spcBef>
              <a:spcAft>
                <a:spcPts val="0"/>
              </a:spcAft>
              <a:buSzPct val="100000"/>
              <a:buChar char="-"/>
            </a:pPr>
            <a:r>
              <a:rPr lang="en-GB" sz="1200"/>
              <a:t>IBM. 2021. Cloud computing. [online] Available at: &lt;</a:t>
            </a:r>
            <a:r>
              <a:rPr lang="en-GB" sz="1200" u="sng">
                <a:solidFill>
                  <a:schemeClr val="hlink"/>
                </a:solidFill>
                <a:hlinkClick r:id="rId7"/>
              </a:rPr>
              <a:t>https://www.ibm.com/cloud/learn/cloud-computing</a:t>
            </a:r>
            <a:r>
              <a:rPr lang="en-GB" sz="1200"/>
              <a:t>&gt;</a:t>
            </a:r>
            <a:endParaRPr sz="1200"/>
          </a:p>
          <a:p>
            <a:pPr marL="457200" lvl="0" indent="-299085" algn="l" rtl="0">
              <a:spcBef>
                <a:spcPts val="0"/>
              </a:spcBef>
              <a:spcAft>
                <a:spcPts val="0"/>
              </a:spcAft>
              <a:buSzPct val="100000"/>
              <a:buChar char="-"/>
            </a:pPr>
            <a:r>
              <a:rPr lang="en-GB" sz="1200"/>
              <a:t>IBM. 2021. Cryptography concepts. [online] Available at: &lt;</a:t>
            </a:r>
            <a:r>
              <a:rPr lang="en-GB" sz="1200" u="sng">
                <a:solidFill>
                  <a:schemeClr val="hlink"/>
                </a:solidFill>
                <a:hlinkClick r:id="rId8"/>
              </a:rPr>
              <a:t>https://www.ibm.com/docs/en/i/7.4?topic=cryptography-concepts</a:t>
            </a:r>
            <a:r>
              <a:rPr lang="en-GB" sz="1200"/>
              <a:t>&gt;</a:t>
            </a:r>
            <a:endParaRPr sz="1200"/>
          </a:p>
          <a:p>
            <a:pPr marL="457200" lvl="0" indent="-299085" algn="l" rtl="0">
              <a:spcBef>
                <a:spcPts val="0"/>
              </a:spcBef>
              <a:spcAft>
                <a:spcPts val="0"/>
              </a:spcAft>
              <a:buSzPct val="100000"/>
              <a:buChar char="-"/>
            </a:pPr>
            <a:r>
              <a:rPr lang="en-GB" sz="1200"/>
              <a:t>Guru99. 2021. Best data visualisation tools. [online] Available at: &lt;</a:t>
            </a:r>
            <a:r>
              <a:rPr lang="en-GB" sz="1200" u="sng">
                <a:solidFill>
                  <a:schemeClr val="hlink"/>
                </a:solidFill>
                <a:hlinkClick r:id="rId9"/>
              </a:rPr>
              <a:t>https://www.guru99.com/best-data-visualization-tools.html</a:t>
            </a:r>
            <a:r>
              <a:rPr lang="en-GB" sz="1200"/>
              <a:t>&gt;</a:t>
            </a:r>
            <a:endParaRPr sz="1200"/>
          </a:p>
          <a:p>
            <a:pPr marL="457200" lvl="0" indent="-299085" algn="l" rtl="0">
              <a:spcBef>
                <a:spcPts val="0"/>
              </a:spcBef>
              <a:spcAft>
                <a:spcPts val="0"/>
              </a:spcAft>
              <a:buSzPct val="100000"/>
              <a:buChar char="-"/>
            </a:pPr>
            <a:r>
              <a:rPr lang="en-GB" sz="1200"/>
              <a:t>Community.powerbi. 2021. Power BI as a data cleaning tool. [online] Available at: &lt;</a:t>
            </a:r>
            <a:r>
              <a:rPr lang="en-GB" sz="1200" u="sng">
                <a:solidFill>
                  <a:schemeClr val="hlink"/>
                </a:solidFill>
                <a:hlinkClick r:id="rId10"/>
              </a:rPr>
              <a:t>https://community.powerbi.com/t5/Desktop/Power-BI-as-a-data-cleaning-tool/m-p/682927</a:t>
            </a:r>
            <a:r>
              <a:rPr lang="en-GB" sz="1200"/>
              <a:t>&gt;</a:t>
            </a:r>
            <a:endParaRPr sz="1200"/>
          </a:p>
          <a:p>
            <a:pPr marL="457200" lvl="0" indent="-299085" algn="l" rtl="0">
              <a:spcBef>
                <a:spcPts val="0"/>
              </a:spcBef>
              <a:spcAft>
                <a:spcPts val="0"/>
              </a:spcAft>
              <a:buSzPct val="100000"/>
              <a:buChar char="-"/>
            </a:pPr>
            <a:r>
              <a:rPr lang="en-GB" sz="1200"/>
              <a:t>Powerbi.microsoft. 2021. Drill down. [online] Available at:  &lt;</a:t>
            </a:r>
            <a:r>
              <a:rPr lang="en-GB" sz="1200" u="sng">
                <a:solidFill>
                  <a:schemeClr val="hlink"/>
                </a:solidFill>
                <a:hlinkClick r:id="rId11"/>
              </a:rPr>
              <a:t>https://powerbi.microsoft.com/en-us/blog/tag/drill-down/</a:t>
            </a:r>
            <a:r>
              <a:rPr lang="en-GB" sz="1200"/>
              <a:t>&gt;</a:t>
            </a:r>
            <a:endParaRPr sz="1200"/>
          </a:p>
          <a:p>
            <a:pPr marL="457200" lvl="0" indent="-299085" algn="l" rtl="0">
              <a:spcBef>
                <a:spcPts val="0"/>
              </a:spcBef>
              <a:spcAft>
                <a:spcPts val="0"/>
              </a:spcAft>
              <a:buSzPct val="100000"/>
              <a:buChar char="-"/>
            </a:pPr>
            <a:r>
              <a:rPr lang="en-GB" sz="1200"/>
              <a:t>Powerusers.microsoft. 2021. Export Power BI data to excel via power automate. [online] Available at: &lt;</a:t>
            </a:r>
            <a:r>
              <a:rPr lang="en-GB" sz="1200" u="sng">
                <a:solidFill>
                  <a:schemeClr val="hlink"/>
                </a:solidFill>
                <a:hlinkClick r:id="rId12"/>
              </a:rPr>
              <a:t>https://powerusers.microsoft.com/t5/Building-Flows/Export-PowerBI-Data-To-Excel-Via-Power-Automate/td-p/750606</a:t>
            </a:r>
            <a:r>
              <a:rPr lang="en-GB" sz="1200"/>
              <a:t>&gt;</a:t>
            </a:r>
            <a:endParaRPr sz="1200"/>
          </a:p>
          <a:p>
            <a:pPr marL="457200" lvl="0" indent="-299085" algn="l" rtl="0">
              <a:spcBef>
                <a:spcPts val="0"/>
              </a:spcBef>
              <a:spcAft>
                <a:spcPts val="0"/>
              </a:spcAft>
              <a:buSzPct val="100000"/>
              <a:buChar char="-"/>
            </a:pPr>
            <a:r>
              <a:rPr lang="en-GB" sz="1200"/>
              <a:t>Docs.microsoft. 2021. Mobile apps for mobile devices. [online] Available at: &lt;</a:t>
            </a:r>
            <a:r>
              <a:rPr lang="en-GB" sz="1200" u="sng">
                <a:solidFill>
                  <a:schemeClr val="hlink"/>
                </a:solidFill>
                <a:hlinkClick r:id="rId13"/>
              </a:rPr>
              <a:t>https://docs.microsoft.com/en-us/power-bi/consumer/mobile/mobile-apps-for-mobile-devices</a:t>
            </a:r>
            <a:r>
              <a:rPr lang="en-GB" sz="1200"/>
              <a:t>&gt;</a:t>
            </a:r>
            <a:endParaRPr sz="1200"/>
          </a:p>
          <a:p>
            <a:pPr marL="457200" lvl="0" indent="-299085" algn="l" rtl="0">
              <a:spcBef>
                <a:spcPts val="0"/>
              </a:spcBef>
              <a:spcAft>
                <a:spcPts val="0"/>
              </a:spcAft>
              <a:buSzPct val="100000"/>
              <a:buChar char="-"/>
            </a:pPr>
            <a:r>
              <a:rPr lang="en-GB" sz="1200"/>
              <a:t>Workato. 2021. Out systems plus Microsoft Power BI. [online] Available at: &lt;</a:t>
            </a:r>
            <a:r>
              <a:rPr lang="en-GB" sz="1200" u="sng">
                <a:solidFill>
                  <a:schemeClr val="hlink"/>
                </a:solidFill>
                <a:hlinkClick r:id="rId14"/>
              </a:rPr>
              <a:t>https://www.workato.com/integrations/out_systems+microsoft-power-bi</a:t>
            </a:r>
            <a:r>
              <a:rPr lang="en-GB" sz="1200"/>
              <a:t>&gt;</a:t>
            </a:r>
            <a:endParaRPr sz="1200"/>
          </a:p>
          <a:p>
            <a:pPr marL="0" lvl="0" indent="0" algn="l" rtl="0">
              <a:spcBef>
                <a:spcPts val="1200"/>
              </a:spcBef>
              <a:spcAft>
                <a:spcPts val="0"/>
              </a:spcAft>
              <a:buNone/>
            </a:pPr>
            <a:endParaRPr sz="700"/>
          </a:p>
          <a:p>
            <a:pPr marL="0" lvl="0" indent="0" algn="l" rtl="0">
              <a:spcBef>
                <a:spcPts val="1200"/>
              </a:spcBef>
              <a:spcAft>
                <a:spcPts val="1200"/>
              </a:spcAft>
              <a:buNone/>
            </a:pPr>
            <a:endParaRPr sz="1200"/>
          </a:p>
        </p:txBody>
      </p:sp>
      <p:pic>
        <p:nvPicPr>
          <p:cNvPr id="2" name="Audio 1">
            <a:hlinkClick r:id="" action="ppaction://media"/>
            <a:extLst>
              <a:ext uri="{FF2B5EF4-FFF2-40B4-BE49-F238E27FC236}">
                <a16:creationId xmlns:a16="http://schemas.microsoft.com/office/drawing/2014/main" id="{26A57844-8784-AA4C-889B-26E0F314BA71}"/>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2832">
        <p14:gallery dir="l"/>
      </p:transition>
    </mc:Choice>
    <mc:Fallback xmlns="">
      <p:transition spd="slow" advTm="28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2931</Words>
  <Application>Microsoft Macintosh PowerPoint</Application>
  <PresentationFormat>On-screen Show (16:9)</PresentationFormat>
  <Paragraphs>116</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Economica</vt:lpstr>
      <vt:lpstr>Open Sans</vt:lpstr>
      <vt:lpstr>Times New Roman</vt:lpstr>
      <vt:lpstr>Luxe</vt:lpstr>
      <vt:lpstr>EY TECHNOLOGY PROPOSAL</vt:lpstr>
      <vt:lpstr>Objectives</vt:lpstr>
      <vt:lpstr>Technologies used</vt:lpstr>
      <vt:lpstr>PowerPoint Presentation</vt:lpstr>
      <vt:lpstr>PowerPoint Presentation</vt:lpstr>
      <vt:lpstr>Vendor Comparison</vt:lpstr>
      <vt:lpstr>Summary</vt:lpstr>
      <vt:lpstr>Risks &amp; Issues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 TECHNOLOGY PROPOSAL</dc:title>
  <cp:lastModifiedBy>you zihao</cp:lastModifiedBy>
  <cp:revision>13</cp:revision>
  <dcterms:modified xsi:type="dcterms:W3CDTF">2021-07-01T10:22:33Z</dcterms:modified>
</cp:coreProperties>
</file>